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7"/>
  </p:notesMasterIdLst>
  <p:sldIdLst>
    <p:sldId id="257" r:id="rId2"/>
    <p:sldId id="256" r:id="rId3"/>
    <p:sldId id="258" r:id="rId4"/>
    <p:sldId id="259" r:id="rId5"/>
    <p:sldId id="275" r:id="rId6"/>
    <p:sldId id="274" r:id="rId7"/>
    <p:sldId id="267" r:id="rId8"/>
    <p:sldId id="264" r:id="rId9"/>
    <p:sldId id="283" r:id="rId10"/>
    <p:sldId id="266" r:id="rId11"/>
    <p:sldId id="305" r:id="rId12"/>
    <p:sldId id="306" r:id="rId13"/>
    <p:sldId id="270" r:id="rId14"/>
    <p:sldId id="302" r:id="rId15"/>
    <p:sldId id="284" r:id="rId16"/>
    <p:sldId id="299" r:id="rId17"/>
    <p:sldId id="285" r:id="rId18"/>
    <p:sldId id="300" r:id="rId19"/>
    <p:sldId id="286" r:id="rId20"/>
    <p:sldId id="304" r:id="rId21"/>
    <p:sldId id="303" r:id="rId22"/>
    <p:sldId id="268" r:id="rId23"/>
    <p:sldId id="281" r:id="rId24"/>
    <p:sldId id="301" r:id="rId25"/>
    <p:sldId id="269" r:id="rId26"/>
    <p:sldId id="287" r:id="rId27"/>
    <p:sldId id="288" r:id="rId28"/>
    <p:sldId id="277" r:id="rId29"/>
    <p:sldId id="293" r:id="rId30"/>
    <p:sldId id="296" r:id="rId31"/>
    <p:sldId id="297" r:id="rId32"/>
    <p:sldId id="294" r:id="rId33"/>
    <p:sldId id="295" r:id="rId34"/>
    <p:sldId id="278" r:id="rId35"/>
    <p:sldId id="289" r:id="rId36"/>
    <p:sldId id="307" r:id="rId37"/>
    <p:sldId id="290" r:id="rId38"/>
    <p:sldId id="279" r:id="rId39"/>
    <p:sldId id="282" r:id="rId40"/>
    <p:sldId id="308" r:id="rId41"/>
    <p:sldId id="291" r:id="rId42"/>
    <p:sldId id="309" r:id="rId43"/>
    <p:sldId id="280" r:id="rId44"/>
    <p:sldId id="292" r:id="rId45"/>
    <p:sldId id="298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DD9DD-CA80-498E-9098-00577DB8211A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F94EF4-BA07-4887-83FA-5E7E07ED7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53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3" name="Google Shape;21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9479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6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1F98-F0EF-4E65-8F7D-60B9AB15C640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81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A52F-8068-4214-B86D-54C9FEE11E99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0283-AD8E-4CD0-8F6D-DA6DB015DDAD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84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ABC7-0C14-4AA4-A47D-98F6F40C4C09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2604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16CE1-A1B7-4777-93AB-C5000923DC2E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80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B6547-199A-4C1B-BD58-D3A3D46CAA3B}" type="datetime1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8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598BD-AA47-415D-92A2-827CEDC0C520}" type="datetime1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60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12EC-F7C8-4BE9-8682-46DA457FE56C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58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0F97-4CEC-4120-89E4-485298C42707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95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23;p79"/>
          <p:cNvCxnSpPr/>
          <p:nvPr/>
        </p:nvCxnSpPr>
        <p:spPr>
          <a:xfrm>
            <a:off x="6706233" y="5994000"/>
            <a:ext cx="62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79"/>
          <p:cNvSpPr txBox="1">
            <a:spLocks noGrp="1"/>
          </p:cNvSpPr>
          <p:nvPr>
            <p:ph type="title"/>
          </p:nvPr>
        </p:nvSpPr>
        <p:spPr>
          <a:xfrm>
            <a:off x="354000" y="1386233"/>
            <a:ext cx="5393600" cy="22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5" name="Google Shape;25;p79"/>
          <p:cNvSpPr txBox="1">
            <a:spLocks noGrp="1"/>
          </p:cNvSpPr>
          <p:nvPr>
            <p:ph type="subTitle" idx="1"/>
          </p:nvPr>
        </p:nvSpPr>
        <p:spPr>
          <a:xfrm>
            <a:off x="354000" y="36358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7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7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44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553D-5D02-4090-B40E-6659BDE62989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8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4EAE2-C11C-43A5-BF8E-BE578B641AF5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60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C2A21-79D5-453C-AEFA-3F57A3B43B65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2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D2B03-3786-4154-8797-9427BB04365F}" type="datetime1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5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F2345-CE78-4E1C-B3E2-5C8BBFB91357}" type="datetime1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30880-6C22-4655-94CD-050ADC535160}" type="datetime1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4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440D-6BC5-45E7-80E1-5F1CEEB83E53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0FFE6-B797-4E18-95BE-D195409A1B58}" type="datetime1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71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5853A27-CBE8-4C0A-868C-311B2854FB29}" type="datetime1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5A29B9F-00E3-4451-B902-46AA7C874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4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831774" y="2685674"/>
            <a:ext cx="3859831" cy="3457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38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>
            <a:off x="2699081" y="-202320"/>
            <a:ext cx="7369465" cy="608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 descr="Jagannath University - Wikipedia"/>
          <p:cNvPicPr>
            <a:picLocks noGrp="1" noChangeAspect="1" noChangeArrowheads="1"/>
          </p:cNvPicPr>
          <p:nvPr>
            <p:ph idx="4294967295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8217" cy="86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0" name="Google Shape;2130;p38"/>
          <p:cNvSpPr/>
          <p:nvPr/>
        </p:nvSpPr>
        <p:spPr>
          <a:xfrm>
            <a:off x="-4876800" y="9740233"/>
            <a:ext cx="1056800" cy="10568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" name="Rectangle 3"/>
          <p:cNvSpPr/>
          <p:nvPr/>
        </p:nvSpPr>
        <p:spPr>
          <a:xfrm>
            <a:off x="11532259" y="6307973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894F6-88EB-A1B5-D3F9-C1935969FE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6433" y="1702988"/>
            <a:ext cx="8689976" cy="2658562"/>
          </a:xfrm>
        </p:spPr>
        <p:txBody>
          <a:bodyPr>
            <a:normAutofit fontScale="92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2222"/>
              <a:buNone/>
            </a:pPr>
            <a:r>
              <a:rPr lang="en-US" sz="2400" cap="none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 Name- </a:t>
            </a:r>
            <a:r>
              <a:rPr lang="en-US" sz="2400" b="1" dirty="0">
                <a:solidFill>
                  <a:srgbClr val="703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&amp; Web Programming (Project)</a:t>
            </a:r>
            <a:endParaRPr lang="en-US" sz="2400" b="1" dirty="0">
              <a:solidFill>
                <a:srgbClr val="7030A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ct val="222222"/>
            </a:pPr>
            <a:endParaRPr lang="en-US" b="1" dirty="0">
              <a:solidFill>
                <a:schemeClr val="bg2">
                  <a:lumMod val="75000"/>
                </a:schemeClr>
              </a:solidFill>
              <a:latin typeface="ui-sans-serif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ct val="222222"/>
            </a:pPr>
            <a:r>
              <a:rPr lang="en-US" b="1" dirty="0">
                <a:solidFill>
                  <a:schemeClr val="bg2">
                    <a:lumMod val="75000"/>
                  </a:schemeClr>
                </a:solidFill>
                <a:latin typeface="ui-sans-serif"/>
              </a:rPr>
              <a:t>Course Code: CSE-3111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569"/>
              <a:buNone/>
            </a:pPr>
            <a:endParaRPr lang="en-US" sz="5400" b="1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569"/>
              <a:buNone/>
            </a:pPr>
            <a:endParaRPr lang="en-US" sz="5400" b="1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569"/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569"/>
              <a:buNone/>
            </a:pPr>
            <a:r>
              <a:rPr lang="en-US" dirty="0">
                <a:solidFill>
                  <a:srgbClr val="FF0000"/>
                </a:solidFill>
              </a:rPr>
              <a:t>Done by team </a:t>
            </a:r>
            <a:r>
              <a:rPr lang="en-US" b="1" dirty="0">
                <a:solidFill>
                  <a:srgbClr val="FF0000"/>
                </a:solidFill>
              </a:rPr>
              <a:t>‘</a:t>
            </a:r>
            <a:r>
              <a:rPr lang="en-US" b="1" dirty="0">
                <a:solidFill>
                  <a:srgbClr val="C00000"/>
                </a:solidFill>
              </a:rPr>
              <a:t>digital dynamos</a:t>
            </a:r>
            <a:r>
              <a:rPr lang="en-US" b="1" dirty="0">
                <a:solidFill>
                  <a:srgbClr val="FF0000"/>
                </a:solidFill>
              </a:rPr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AB4C0-4ADA-8C3D-B55A-408CE29EBFC6}"/>
              </a:ext>
            </a:extLst>
          </p:cNvPr>
          <p:cNvSpPr txBox="1"/>
          <p:nvPr/>
        </p:nvSpPr>
        <p:spPr>
          <a:xfrm>
            <a:off x="4189233" y="2946659"/>
            <a:ext cx="4607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anose="04020705040A02060702" pitchFamily="82" charset="0"/>
              </a:rPr>
              <a:t>“</a:t>
            </a:r>
            <a:r>
              <a:rPr lang="en-US" sz="4400" dirty="0" err="1">
                <a:solidFill>
                  <a:srgbClr val="C00000"/>
                </a:solidFill>
                <a:latin typeface="Algerian" panose="04020705040A02060702" pitchFamily="82" charset="0"/>
              </a:rPr>
              <a:t>eventmie</a:t>
            </a:r>
            <a:r>
              <a:rPr lang="en-US" sz="4400" dirty="0">
                <a:solidFill>
                  <a:srgbClr val="C00000"/>
                </a:solidFill>
                <a:latin typeface="Algerian" panose="04020705040A02060702" pitchFamily="82" charset="0"/>
              </a:rPr>
              <a:t>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23285-43C3-BE50-BA74-4A70450C50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B9387-6D36-E671-2F2E-D41D196E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9E2A53-4BC8-1731-6463-2D68E53D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51647"/>
            <a:ext cx="12192000" cy="60063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BCAE3D-6C61-4BA9-5D81-BD32D6231FFA}"/>
              </a:ext>
            </a:extLst>
          </p:cNvPr>
          <p:cNvSpPr txBox="1"/>
          <p:nvPr/>
        </p:nvSpPr>
        <p:spPr>
          <a:xfrm>
            <a:off x="3792070" y="0"/>
            <a:ext cx="4607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anose="04020705040A02060702" pitchFamily="82" charset="0"/>
              </a:rPr>
              <a:t>Home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462808-677E-40B2-DD24-E8223EB1B613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10</a:t>
            </a:r>
          </a:p>
        </p:txBody>
      </p:sp>
      <p:pic>
        <p:nvPicPr>
          <p:cNvPr id="9" name="Picture 2" descr="Jagannath University - Wikipedia">
            <a:extLst>
              <a:ext uri="{FF2B5EF4-FFF2-40B4-BE49-F238E27FC236}">
                <a16:creationId xmlns:a16="http://schemas.microsoft.com/office/drawing/2014/main" id="{25DA16D2-E784-966C-3573-2A16BCCEF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8217" cy="86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466461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3520-8248-4ED2-3F03-2A35BEEB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445" y="188212"/>
            <a:ext cx="8651566" cy="87858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33FAF-A2E3-35DC-98C1-836B140471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342A2-2F72-5869-E56A-6BC1E6B1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239B1-10C3-A938-5C34-98B8D1486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532"/>
            <a:ext cx="12192000" cy="57214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806817B-4DA8-28C9-04F1-2B73406075C7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278096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6ABC-55E8-FE6C-0312-20F19BD32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246" y="179270"/>
            <a:ext cx="8839825" cy="860659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</a:rPr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37BE-5BAA-EDAF-E04F-55873F97B3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1942D-9383-13E0-F8F0-E80EDCB6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5A632-F094-0A8C-FA79-6AAACEEEF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2700"/>
            <a:ext cx="12192000" cy="58452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582982-3E77-73F4-E28D-9EECE220353C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0237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A5EA7-F6C3-A59D-F775-7CD2B393ED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E4828-7627-DD0E-E165-99AE9E28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A1BBD-22AB-8EC6-3B33-0B9D25B856D2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078E1D-9799-BEE7-A44F-2217BF0B90D1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D846F6-F7F6-D72B-BFFA-A4778F35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" y="788893"/>
            <a:ext cx="12192000" cy="606014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E7C878-E5CB-6738-0A48-7D1251288E20}"/>
              </a:ext>
            </a:extLst>
          </p:cNvPr>
          <p:cNvSpPr/>
          <p:nvPr/>
        </p:nvSpPr>
        <p:spPr>
          <a:xfrm>
            <a:off x="11580405" y="633023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C073C-5858-6AE8-18A1-60A3BD89459D}"/>
              </a:ext>
            </a:extLst>
          </p:cNvPr>
          <p:cNvSpPr txBox="1"/>
          <p:nvPr/>
        </p:nvSpPr>
        <p:spPr>
          <a:xfrm>
            <a:off x="4670612" y="0"/>
            <a:ext cx="4607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anose="04020705040A02060702" pitchFamily="82" charset="0"/>
              </a:rPr>
              <a:t>Gallery</a:t>
            </a:r>
          </a:p>
        </p:txBody>
      </p:sp>
    </p:spTree>
    <p:extLst>
      <p:ext uri="{BB962C8B-B14F-4D97-AF65-F5344CB8AC3E}">
        <p14:creationId xmlns:p14="http://schemas.microsoft.com/office/powerpoint/2010/main" val="276074066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A5689-0951-1022-4C16-0A9399B2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894" y="0"/>
            <a:ext cx="8705354" cy="80687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CLIENT’S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9BF2F0-21FF-5DD5-80C5-E84114D97C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9F2F2-160D-F7E2-1FD7-9D7655673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926F88-AF57-B8D5-713B-0A9B75AD8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4047"/>
            <a:ext cx="12192000" cy="58539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E62D6-868C-FB3F-8DEF-CC72D207A713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425107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B6207-0A40-0EA2-6FB8-79EDCAF42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D40B6-4037-7C34-F2E4-51771792F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247" y="717176"/>
            <a:ext cx="5891794" cy="5782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FC0C19-DA6D-4A9A-DD7C-664B23B34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9" y="717176"/>
            <a:ext cx="5298141" cy="5827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6D7327-679A-C002-7457-57C3042DD0F2}"/>
              </a:ext>
            </a:extLst>
          </p:cNvPr>
          <p:cNvSpPr txBox="1"/>
          <p:nvPr/>
        </p:nvSpPr>
        <p:spPr>
          <a:xfrm>
            <a:off x="4446495" y="0"/>
            <a:ext cx="5970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  <a:t>Registration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8537FF-490F-91E1-6982-A1283FFF6E2F}"/>
              </a:ext>
            </a:extLst>
          </p:cNvPr>
          <p:cNvSpPr/>
          <p:nvPr/>
        </p:nvSpPr>
        <p:spPr>
          <a:xfrm>
            <a:off x="11504132" y="6324862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2870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BA684A-129A-8976-1A55-9CB29D50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158" y="1028875"/>
            <a:ext cx="6592147" cy="5592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526ED-D961-8D00-3ED0-9E9CA4289ED7}"/>
              </a:ext>
            </a:extLst>
          </p:cNvPr>
          <p:cNvSpPr txBox="1"/>
          <p:nvPr/>
        </p:nvSpPr>
        <p:spPr>
          <a:xfrm>
            <a:off x="5531223" y="236530"/>
            <a:ext cx="5970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  <a:t>login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DFC6D-8CE3-AE6C-CEE1-35FDDB982861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94153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78DFE-F33D-0C11-14C2-E5E86F66A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32D49-FE08-4FA0-5B95-D4AFA95D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6423"/>
            <a:ext cx="5934635" cy="58898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EF0715-08AA-FB79-197C-4BBAE61A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53" y="966504"/>
            <a:ext cx="5934635" cy="58197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E4E993-F6BA-47DB-C388-86E4F0B4A5D3}"/>
              </a:ext>
            </a:extLst>
          </p:cNvPr>
          <p:cNvSpPr txBox="1"/>
          <p:nvPr/>
        </p:nvSpPr>
        <p:spPr>
          <a:xfrm>
            <a:off x="3254187" y="141798"/>
            <a:ext cx="5298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Profile and update profile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2B40E1-ED42-866F-CDB2-CAEBF4A1047B}"/>
              </a:ext>
            </a:extLst>
          </p:cNvPr>
          <p:cNvSpPr/>
          <p:nvPr/>
        </p:nvSpPr>
        <p:spPr>
          <a:xfrm>
            <a:off x="11566885" y="6347540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739178004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A030-851A-6E28-3831-4671BA7A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22" y="-349671"/>
            <a:ext cx="10364451" cy="159617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UPDATE PROFILE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ABD2B-CE26-3E5E-FA57-1E43B8860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30" y="1012965"/>
            <a:ext cx="5289822" cy="56517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D42F33-8D82-6CB1-FBDD-A84AE55797B3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920279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48E39-1D61-4D87-372D-8157F092FF6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4CAC2-4508-28AD-93F7-EF3E6D304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94FC4-23CD-577B-64CF-B8EDF359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070"/>
            <a:ext cx="12191999" cy="61139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27BA74-DCEC-A481-56E5-8D262806B810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7CA29-666A-D6DE-C1F1-2C75AE1B050F}"/>
              </a:ext>
            </a:extLst>
          </p:cNvPr>
          <p:cNvSpPr txBox="1"/>
          <p:nvPr/>
        </p:nvSpPr>
        <p:spPr>
          <a:xfrm>
            <a:off x="3791757" y="-25371"/>
            <a:ext cx="4607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anose="04020705040A02060702" pitchFamily="82" charset="0"/>
              </a:rPr>
              <a:t>Landing page</a:t>
            </a:r>
          </a:p>
        </p:txBody>
      </p:sp>
    </p:spTree>
    <p:extLst>
      <p:ext uri="{BB962C8B-B14F-4D97-AF65-F5344CB8AC3E}">
        <p14:creationId xmlns:p14="http://schemas.microsoft.com/office/powerpoint/2010/main" val="16983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29;p38">
            <a:extLst>
              <a:ext uri="{FF2B5EF4-FFF2-40B4-BE49-F238E27FC236}">
                <a16:creationId xmlns:a16="http://schemas.microsoft.com/office/drawing/2014/main" id="{86787504-0BDF-754D-6DFC-4E55FD8CB48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83714" y="1445342"/>
            <a:ext cx="4701295" cy="478165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by- </a:t>
            </a:r>
          </a:p>
          <a:p>
            <a:r>
              <a:rPr lang="en-US" sz="2800" b="1" i="1" cap="none" dirty="0">
                <a:solidFill>
                  <a:srgbClr val="7030A0"/>
                </a:solidFill>
              </a:rPr>
              <a:t>Dr. Sajeeb Saha</a:t>
            </a:r>
          </a:p>
          <a:p>
            <a:r>
              <a:rPr lang="en-US" sz="2800" b="1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Associate professor</a:t>
            </a:r>
          </a:p>
          <a:p>
            <a:r>
              <a:rPr lang="en-US" sz="2800" b="1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Dept. Of computer science and engineering</a:t>
            </a:r>
          </a:p>
          <a:p>
            <a:r>
              <a:rPr lang="en-US" sz="2800" b="1" cap="none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Jagannath University, Dhaka.</a:t>
            </a:r>
          </a:p>
          <a:p>
            <a:endParaRPr lang="en-US" sz="2800" b="1" cap="none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8BC9F9-763F-90A6-806D-E200F74B0001}"/>
              </a:ext>
            </a:extLst>
          </p:cNvPr>
          <p:cNvCxnSpPr>
            <a:cxnSpLocks/>
          </p:cNvCxnSpPr>
          <p:nvPr/>
        </p:nvCxnSpPr>
        <p:spPr>
          <a:xfrm>
            <a:off x="6096000" y="89647"/>
            <a:ext cx="0" cy="65621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1DF375C-89E6-A927-2EDE-C7C32ADEA3F1}"/>
              </a:ext>
            </a:extLst>
          </p:cNvPr>
          <p:cNvSpPr txBox="1"/>
          <p:nvPr/>
        </p:nvSpPr>
        <p:spPr>
          <a:xfrm>
            <a:off x="6266330" y="1457777"/>
            <a:ext cx="573741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Presented by-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 dirty="0" err="1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Najnin</a:t>
            </a:r>
            <a:r>
              <a:rPr lang="en-US" sz="24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Sultana Shirin</a:t>
            </a:r>
            <a:r>
              <a:rPr lang="en-US" sz="24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ID: B190305031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dirty="0"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b="1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Fahim Hasan</a:t>
            </a:r>
            <a:endParaRPr lang="en-US" sz="24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ID: B190305029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4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rd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Year 1</a:t>
            </a:r>
            <a:r>
              <a:rPr lang="en-US" sz="2400" baseline="30000" dirty="0"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Semester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Dept. of Computer Science &amp; Engineering,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latin typeface="Times New Roman"/>
                <a:ea typeface="Times New Roman"/>
                <a:cs typeface="Times New Roman"/>
                <a:sym typeface="Times New Roman"/>
              </a:rPr>
              <a:t> Jagannath University, Dhaka</a:t>
            </a:r>
            <a:endParaRPr lang="en-US" sz="2400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3E9FA5A-08C8-2997-DED0-22451B2D1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1684" y="6352506"/>
            <a:ext cx="764215" cy="365125"/>
          </a:xfrm>
        </p:spPr>
        <p:txBody>
          <a:bodyPr/>
          <a:lstStyle/>
          <a:p>
            <a:fld id="{65A29B9F-00E3-4451-B902-46AA7C874537}" type="slidenum">
              <a:rPr lang="en-US" sz="2000" smtClean="0"/>
              <a:t>2</a:t>
            </a:fld>
            <a:endParaRPr lang="en-US" sz="2000"/>
          </a:p>
        </p:txBody>
      </p:sp>
      <p:pic>
        <p:nvPicPr>
          <p:cNvPr id="17" name="Picture 2" descr="Jagannath University - Wikipedia">
            <a:extLst>
              <a:ext uri="{FF2B5EF4-FFF2-40B4-BE49-F238E27FC236}">
                <a16:creationId xmlns:a16="http://schemas.microsoft.com/office/drawing/2014/main" id="{0AB9EF36-9490-CD97-A653-749B2DBC8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8217" cy="86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46DDBB4-13A8-4AB7-C1FA-EF3BE72BD738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6820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6D07-0A57-9605-DC9F-AD2E15EB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6503" y="138956"/>
            <a:ext cx="9037049" cy="44828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  <a:t>NEW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23754-10A1-DCDB-1652-FE369806A7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D229C-0829-DC6D-1BDD-4A46008B9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C67468-AB04-CA9E-7892-731DE82E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716"/>
            <a:ext cx="12191999" cy="60262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C58A5B-5441-1BA7-A5BF-5679F49CB68A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028225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2E36F-1C1F-6A3D-F1B5-F57CA558E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268" y="44593"/>
            <a:ext cx="8400555" cy="70601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CLIENT’S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B1674-7267-EF5A-97E3-0485B359F5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0C1C4-060D-E5EC-1ADC-65AA68A70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0903C-0FEF-76FA-77AF-9F489C88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682"/>
            <a:ext cx="12192000" cy="60153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63DD42-A4FD-02DE-258F-6B17C6B8A18F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53632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4B50720-1B89-FA4C-77CB-E77545B20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87058-4FC9-B9DC-9D28-3B77B409E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22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BC0EA4-F922-68AC-D4B9-7C25D6AF18B9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036430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9A90-743F-C079-6DAE-2042844DD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0099A-BE8D-A9D9-CA78-A79524B32A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09287-62AA-2DBA-1D94-9A44ADE6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7EF008-8D07-AC70-5B75-DF928FEC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73D86C-984E-368A-7440-C1A36797D17F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48215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874FA-D1F1-36BD-8472-F7AA70A715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F6845-6CAD-9C85-E39A-74DC61292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C6A71-42EE-04BC-B358-E6B17BAC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66800"/>
            <a:ext cx="12191999" cy="5791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9167EA-035C-CDDB-79F2-1B89125A2DD4}"/>
              </a:ext>
            </a:extLst>
          </p:cNvPr>
          <p:cNvSpPr txBox="1"/>
          <p:nvPr/>
        </p:nvSpPr>
        <p:spPr>
          <a:xfrm>
            <a:off x="4876799" y="222878"/>
            <a:ext cx="2814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  <a:t>BOOKING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B3DFBE-7617-F070-1A9A-72A2C175AE9F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567056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459566-C7D1-6369-DEAB-3B0898681C9E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64874EC-AD8D-3027-47B0-897D48266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43" y="1536199"/>
            <a:ext cx="4023170" cy="46740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38E4F0-6481-0C87-6B3F-87055487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451" y="1529852"/>
            <a:ext cx="3953435" cy="46804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19AFC5-9AD2-8E3B-3DE9-F65F9160E20E}"/>
              </a:ext>
            </a:extLst>
          </p:cNvPr>
          <p:cNvSpPr txBox="1"/>
          <p:nvPr/>
        </p:nvSpPr>
        <p:spPr>
          <a:xfrm>
            <a:off x="5154704" y="-38690"/>
            <a:ext cx="4607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anose="04020705040A02060702" pitchFamily="82" charset="0"/>
              </a:rPr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817091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B473D-CD52-50F8-B86B-FF89ECC13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0F2E0-EC9E-D85A-6684-0BE37F848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1"/>
            <a:ext cx="12192000" cy="57911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86B7D6-2973-6C0E-AD8C-18A80A831AB9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7E2D2-5813-4325-2077-6C3AAC689608}"/>
              </a:ext>
            </a:extLst>
          </p:cNvPr>
          <p:cNvSpPr txBox="1"/>
          <p:nvPr/>
        </p:nvSpPr>
        <p:spPr>
          <a:xfrm>
            <a:off x="3594847" y="0"/>
            <a:ext cx="6768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anose="04020705040A02060702" pitchFamily="82" charset="0"/>
              </a:rPr>
              <a:t>Review and rating</a:t>
            </a:r>
          </a:p>
        </p:txBody>
      </p:sp>
    </p:spTree>
    <p:extLst>
      <p:ext uri="{BB962C8B-B14F-4D97-AF65-F5344CB8AC3E}">
        <p14:creationId xmlns:p14="http://schemas.microsoft.com/office/powerpoint/2010/main" val="2195740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5B0A1-F8B4-C398-B2E9-A2B28B96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64627-BB7B-7A93-0DA5-88F45C8D6E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0E200-91C3-A8EB-0678-BF4BD31F4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27</a:t>
            </a:fld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0E5C7387-E4A1-7939-4368-38851D26B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2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703D36-EFD1-AEF5-C0C5-9BB08A6B93A7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3767537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0577-A00B-8108-0706-E1FA8353B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21740-8E74-3F45-A0DF-C4D9BDEE4CD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FE0DC-7917-5D9E-DEBD-D4AABE7FA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5281F-28F1-D021-AB10-3D29C81AE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0C96C7-0B30-27B5-ACD8-6A4AE9D25CE8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32862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EC990-EE26-0341-C2DF-4E62F42A29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7A05E-A3D6-DDB2-A472-FD5C8BFB7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2898C-0B16-65FE-4049-FDA7D7C8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955"/>
            <a:ext cx="12192000" cy="6127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2FE7F8-606C-C5B0-6CFE-BE29415224F8}"/>
              </a:ext>
            </a:extLst>
          </p:cNvPr>
          <p:cNvSpPr txBox="1"/>
          <p:nvPr/>
        </p:nvSpPr>
        <p:spPr>
          <a:xfrm>
            <a:off x="4329639" y="73308"/>
            <a:ext cx="5038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PAYMENT GATEWAY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31DBBD-4CFA-42F9-5C8C-A5EA0C18834E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25688461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0F54D-E615-971A-C02A-3D9AE91E7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2961" y="6286687"/>
            <a:ext cx="764215" cy="365125"/>
          </a:xfrm>
        </p:spPr>
        <p:txBody>
          <a:bodyPr/>
          <a:lstStyle/>
          <a:p>
            <a:fld id="{65A29B9F-00E3-4451-B902-46AA7C874537}" type="slidenum">
              <a:rPr lang="en-US" sz="2000" smtClean="0"/>
              <a:t>3</a:t>
            </a:fld>
            <a:endParaRPr lang="en-US" sz="20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116AA4-6D8C-A829-62A8-3FD472B0E75F}"/>
              </a:ext>
            </a:extLst>
          </p:cNvPr>
          <p:cNvCxnSpPr>
            <a:cxnSpLocks/>
          </p:cNvCxnSpPr>
          <p:nvPr/>
        </p:nvCxnSpPr>
        <p:spPr>
          <a:xfrm>
            <a:off x="6096000" y="89647"/>
            <a:ext cx="0" cy="65621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293B90-C73A-1518-8F67-DE03AFBA4FD8}"/>
              </a:ext>
            </a:extLst>
          </p:cNvPr>
          <p:cNvSpPr txBox="1"/>
          <p:nvPr/>
        </p:nvSpPr>
        <p:spPr>
          <a:xfrm>
            <a:off x="6227001" y="262185"/>
            <a:ext cx="516714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700" dirty="0">
                <a:solidFill>
                  <a:srgbClr val="002060"/>
                </a:solidFill>
              </a:rPr>
              <a:t>Introduction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7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700" dirty="0">
                <a:solidFill>
                  <a:srgbClr val="002060"/>
                </a:solidFill>
              </a:rPr>
              <a:t>Goals and Inspiration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7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700" dirty="0">
                <a:solidFill>
                  <a:srgbClr val="002060"/>
                </a:solidFill>
              </a:rPr>
              <a:t>Languages and Tools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7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700" dirty="0">
                <a:solidFill>
                  <a:srgbClr val="002060"/>
                </a:solidFill>
              </a:rPr>
              <a:t>Implementation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7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700" dirty="0">
                <a:solidFill>
                  <a:srgbClr val="002060"/>
                </a:solidFill>
              </a:rPr>
              <a:t>Screenshot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7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700" dirty="0">
                <a:solidFill>
                  <a:srgbClr val="002060"/>
                </a:solidFill>
              </a:rPr>
              <a:t>Farther Implementation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82AA91-7CA2-090F-B76E-C455F107289F}"/>
              </a:ext>
            </a:extLst>
          </p:cNvPr>
          <p:cNvSpPr txBox="1"/>
          <p:nvPr/>
        </p:nvSpPr>
        <p:spPr>
          <a:xfrm>
            <a:off x="537881" y="2705725"/>
            <a:ext cx="4607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Algerian" panose="04020705040A02060702" pitchFamily="82" charset="0"/>
              </a:rPr>
              <a:t>Table of contents</a:t>
            </a:r>
          </a:p>
        </p:txBody>
      </p:sp>
      <p:pic>
        <p:nvPicPr>
          <p:cNvPr id="11" name="Picture 2" descr="Jagannath University - Wikipedia">
            <a:extLst>
              <a:ext uri="{FF2B5EF4-FFF2-40B4-BE49-F238E27FC236}">
                <a16:creationId xmlns:a16="http://schemas.microsoft.com/office/drawing/2014/main" id="{89ED3411-0C15-2AD3-B986-B6CFD0AE6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8217" cy="86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5EF5E0-AF2E-4ADB-18AB-0A3EFEAE34C1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08129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4DB40-6AB9-7B1C-FB35-E1CE3945A1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7877F-622E-7DD0-E533-907831744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B34B6-2891-0EEA-9364-67714132A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2924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332BDF-60C6-CCA6-D3DE-F5EEFA5C62B4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98622536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87D712-ED1E-D758-2292-42BC01B68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7" y="2086733"/>
            <a:ext cx="5502749" cy="3704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3BF13-E2BB-DA72-26E5-7DF04F7C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529" y="2086734"/>
            <a:ext cx="6149789" cy="37044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E6115-156E-6B6E-C4D5-4F004864378C}"/>
              </a:ext>
            </a:extLst>
          </p:cNvPr>
          <p:cNvSpPr txBox="1"/>
          <p:nvPr/>
        </p:nvSpPr>
        <p:spPr>
          <a:xfrm>
            <a:off x="2124635" y="835955"/>
            <a:ext cx="3074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FAILURE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2B705EB1-6537-8024-2B08-076292E506D9}"/>
              </a:ext>
            </a:extLst>
          </p:cNvPr>
          <p:cNvSpPr/>
          <p:nvPr/>
        </p:nvSpPr>
        <p:spPr>
          <a:xfrm>
            <a:off x="2483224" y="1434353"/>
            <a:ext cx="582705" cy="502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9452A57-4961-046B-3592-A90E8997AA2B}"/>
              </a:ext>
            </a:extLst>
          </p:cNvPr>
          <p:cNvSpPr/>
          <p:nvPr/>
        </p:nvSpPr>
        <p:spPr>
          <a:xfrm>
            <a:off x="8411788" y="1451273"/>
            <a:ext cx="582705" cy="502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125D17-4F12-E62C-8BCB-F00C4395DD5C}"/>
              </a:ext>
            </a:extLst>
          </p:cNvPr>
          <p:cNvSpPr txBox="1"/>
          <p:nvPr/>
        </p:nvSpPr>
        <p:spPr>
          <a:xfrm>
            <a:off x="7933140" y="821896"/>
            <a:ext cx="3074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SUCCESS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F7A354-4D81-09FD-11B1-11FC6A34DC4B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262387977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0031-4AC0-2696-6D7D-61D7854E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038E-F6DF-CAA8-43AC-63ABF8E3C70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CCCE8-3541-BDD2-4684-C65540E2B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32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534BB7-2DDC-FF8B-422E-DFB54566C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3" y="641206"/>
            <a:ext cx="12192000" cy="62167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BF7400-0386-CE84-0E1D-C9305B83AA69}"/>
              </a:ext>
            </a:extLst>
          </p:cNvPr>
          <p:cNvSpPr txBox="1"/>
          <p:nvPr/>
        </p:nvSpPr>
        <p:spPr>
          <a:xfrm>
            <a:off x="4446494" y="41787"/>
            <a:ext cx="3074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PAYMENT SCRIPT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F87571-DF61-9AB1-1821-94D84F999CB0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22915565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9FD36-AB91-06F6-43B4-0FB52699D2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3ACDF-E1B0-9498-70CB-9017B726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862881-6E8E-B07D-C484-04645E9AD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646"/>
            <a:ext cx="12192000" cy="6006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8788A-B13E-ED04-36B2-7FB89282E0D3}"/>
              </a:ext>
            </a:extLst>
          </p:cNvPr>
          <p:cNvSpPr txBox="1"/>
          <p:nvPr/>
        </p:nvSpPr>
        <p:spPr>
          <a:xfrm>
            <a:off x="3975534" y="71718"/>
            <a:ext cx="5800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G-mail verification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ED3CB-4A6E-A40C-C408-AB3BE72B2304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5476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DBE54-BE7A-E628-ABF9-5B0E1ED7045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24DDE-C344-FEB3-8C74-4718EDE07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7503DD-2D9C-47DC-3566-4A91D3688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" y="1066801"/>
            <a:ext cx="12179926" cy="5872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C77B31-4985-DB84-609D-EDF61DBDD681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40380-8A9C-CD4F-6FB8-AF58A801002C}"/>
              </a:ext>
            </a:extLst>
          </p:cNvPr>
          <p:cNvSpPr txBox="1"/>
          <p:nvPr/>
        </p:nvSpPr>
        <p:spPr>
          <a:xfrm>
            <a:off x="4007224" y="236926"/>
            <a:ext cx="449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lgerian" panose="04020705040A02060702" pitchFamily="82" charset="0"/>
              </a:rPr>
              <a:t>Admin panel</a:t>
            </a:r>
          </a:p>
        </p:txBody>
      </p:sp>
    </p:spTree>
    <p:extLst>
      <p:ext uri="{BB962C8B-B14F-4D97-AF65-F5344CB8AC3E}">
        <p14:creationId xmlns:p14="http://schemas.microsoft.com/office/powerpoint/2010/main" val="397982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491BC-B579-609F-3FDE-25391C106A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9337E-8D5F-55A3-CB32-425F5B30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3A664-87A6-56D3-7497-D047E55D9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5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E8CB1C-DB10-EBB5-104D-F40D04C8C5E3}"/>
              </a:ext>
            </a:extLst>
          </p:cNvPr>
          <p:cNvSpPr txBox="1"/>
          <p:nvPr/>
        </p:nvSpPr>
        <p:spPr>
          <a:xfrm>
            <a:off x="4558240" y="144275"/>
            <a:ext cx="3074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Add event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49464A-C772-AB7A-4B95-0FDB5BFBA2C8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09965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7547BA3-541E-CA41-EE0D-2E1777CCFA2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21885" y="0"/>
            <a:ext cx="4348506" cy="322632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6F861D-74E2-0A49-4434-2A1CE76CB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53" y="3280109"/>
            <a:ext cx="4348506" cy="34073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DB2296-FDB0-5F16-48DC-26960F855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627" y="3280108"/>
            <a:ext cx="4074620" cy="33179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586ED82-960D-CE1B-9CFD-8A5723F3794E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3373793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616E8-4960-EBE2-A520-A427DD3E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6A1B6-12F3-1ECE-0428-5C3474EC04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1317C-9D04-DC0D-878D-95357309B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9AAA0-CD3C-DC81-FB09-FA1AADBDD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754"/>
            <a:ext cx="12192000" cy="6261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53C1C-C7D5-9B0F-E203-5E75C7BC0230}"/>
              </a:ext>
            </a:extLst>
          </p:cNvPr>
          <p:cNvSpPr txBox="1"/>
          <p:nvPr/>
        </p:nvSpPr>
        <p:spPr>
          <a:xfrm>
            <a:off x="4966447" y="19098"/>
            <a:ext cx="3074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users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03CC6B-9F3D-EF3F-C35D-EF070B503A51}"/>
              </a:ext>
            </a:extLst>
          </p:cNvPr>
          <p:cNvSpPr/>
          <p:nvPr/>
        </p:nvSpPr>
        <p:spPr>
          <a:xfrm>
            <a:off x="11495314" y="6250181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19064448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A9B78-BEF5-9A89-18F8-EC8940B565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C4E89-9EC6-A0B1-EE38-4793805E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32A7F-EAF0-A0C5-544B-17545007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965"/>
            <a:ext cx="12192000" cy="61228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6276F1-C15F-2709-B543-A9718619C7CE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CDBBE-3F06-143F-487C-86FB3BA0AA59}"/>
              </a:ext>
            </a:extLst>
          </p:cNvPr>
          <p:cNvSpPr txBox="1"/>
          <p:nvPr/>
        </p:nvSpPr>
        <p:spPr>
          <a:xfrm>
            <a:off x="4760258" y="119810"/>
            <a:ext cx="3074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2861739020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A2EEE-EAC4-9F99-53D0-60D57477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53D01B-7528-A9A3-27B8-29C4D1EB0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09600"/>
            <a:ext cx="12192001" cy="62580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71040F-5F95-585C-EC95-6C956EAEB01B}"/>
              </a:ext>
            </a:extLst>
          </p:cNvPr>
          <p:cNvSpPr txBox="1"/>
          <p:nvPr/>
        </p:nvSpPr>
        <p:spPr>
          <a:xfrm>
            <a:off x="4814047" y="0"/>
            <a:ext cx="3074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reviews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16E7D3-3EF1-7CAF-0C58-94B089655A1E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1893664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D10B9-8F1E-0C03-A49A-C8F2ED9A4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6118" y="6223934"/>
            <a:ext cx="764215" cy="365125"/>
          </a:xfrm>
        </p:spPr>
        <p:txBody>
          <a:bodyPr/>
          <a:lstStyle/>
          <a:p>
            <a:fld id="{65A29B9F-00E3-4451-B902-46AA7C874537}" type="slidenum">
              <a:rPr lang="en-US" sz="2000" smtClean="0"/>
              <a:t>4</a:t>
            </a:fld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B9D0AF-3333-86DE-09F8-EC2D84698AE1}"/>
              </a:ext>
            </a:extLst>
          </p:cNvPr>
          <p:cNvSpPr txBox="1"/>
          <p:nvPr/>
        </p:nvSpPr>
        <p:spPr>
          <a:xfrm>
            <a:off x="0" y="1076689"/>
            <a:ext cx="646851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An event management system web project is a digital platform that helps </a:t>
            </a:r>
            <a:r>
              <a:rPr lang="en-US" sz="2800" b="0" i="0" dirty="0">
                <a:solidFill>
                  <a:srgbClr val="7030A0"/>
                </a:solidFill>
                <a:effectLst/>
                <a:latin typeface="Söhne"/>
              </a:rPr>
              <a:t>plan, organize, and promote events</a:t>
            </a: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It offers features 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Söhne"/>
              </a:rPr>
              <a:t>like user registration and login, event creation, event scheduling, contract system, payment</a:t>
            </a:r>
            <a:r>
              <a:rPr lang="en-US" sz="2800" dirty="0">
                <a:solidFill>
                  <a:srgbClr val="FF0000"/>
                </a:solidFill>
                <a:latin typeface="Söhne"/>
              </a:rPr>
              <a:t> system</a:t>
            </a:r>
            <a:r>
              <a:rPr lang="en-US" sz="2800" b="0" i="0" dirty="0">
                <a:solidFill>
                  <a:srgbClr val="FF0000"/>
                </a:solidFill>
                <a:effectLst/>
                <a:latin typeface="Söhne"/>
              </a:rPr>
              <a:t>, and feedback collection. 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  <a:latin typeface="Söhne"/>
              </a:rPr>
              <a:t>Building an event management system web project involves a combination of </a:t>
            </a:r>
            <a:r>
              <a:rPr lang="en-US" sz="2800" b="0" i="0" dirty="0">
                <a:solidFill>
                  <a:srgbClr val="C00000"/>
                </a:solidFill>
                <a:effectLst/>
                <a:latin typeface="Söhne"/>
              </a:rPr>
              <a:t>design, development, and user experience </a:t>
            </a:r>
            <a:r>
              <a:rPr lang="en-US" sz="2800" b="0" i="0" dirty="0">
                <a:effectLst/>
                <a:latin typeface="Söhne"/>
              </a:rPr>
              <a:t>considerations.</a:t>
            </a:r>
          </a:p>
          <a:p>
            <a:pPr algn="just"/>
            <a:endParaRPr lang="en-US" sz="2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öh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7BBBAA-B40D-1220-8E73-7CDBB11C3B18}"/>
              </a:ext>
            </a:extLst>
          </p:cNvPr>
          <p:cNvSpPr txBox="1"/>
          <p:nvPr/>
        </p:nvSpPr>
        <p:spPr>
          <a:xfrm>
            <a:off x="3792070" y="0"/>
            <a:ext cx="4607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lgerian" panose="04020705040A02060702" pitchFamily="82" charset="0"/>
              </a:rPr>
              <a:t>INTRODUCTION</a:t>
            </a:r>
          </a:p>
        </p:txBody>
      </p:sp>
      <p:pic>
        <p:nvPicPr>
          <p:cNvPr id="1026" name="Picture 2" descr="Event management Concept. The meeting at the white office table">
            <a:extLst>
              <a:ext uri="{FF2B5EF4-FFF2-40B4-BE49-F238E27FC236}">
                <a16:creationId xmlns:a16="http://schemas.microsoft.com/office/drawing/2014/main" id="{95B076D3-919A-FBD3-10E7-C7AB22BD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19" y="896471"/>
            <a:ext cx="5723481" cy="643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gannath University - Wikipedia">
            <a:extLst>
              <a:ext uri="{FF2B5EF4-FFF2-40B4-BE49-F238E27FC236}">
                <a16:creationId xmlns:a16="http://schemas.microsoft.com/office/drawing/2014/main" id="{B9D82BF7-53CE-A3E9-95C1-2C4D25670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8217" cy="86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4A2195-91D4-4C48-0BF5-9232CB33843B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7501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68108A-D254-D23B-483A-0B3082175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06" y="143436"/>
            <a:ext cx="4971604" cy="29493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E2AFD-6A0A-78AF-106A-4A4FD6549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95" y="3353662"/>
            <a:ext cx="9146312" cy="33402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18CF4AA-BD5B-34DD-4597-5542ED66778C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32822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00996-8475-B22D-BDA0-3F67762569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B49ED-61E9-623F-6726-2C99419FC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8448E-1560-EAF9-EEF7-64B4E61E6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294"/>
            <a:ext cx="12191999" cy="59167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6CC497-82D6-8260-EBC2-78C12B444D69}"/>
              </a:ext>
            </a:extLst>
          </p:cNvPr>
          <p:cNvSpPr txBox="1"/>
          <p:nvPr/>
        </p:nvSpPr>
        <p:spPr>
          <a:xfrm>
            <a:off x="4733363" y="202887"/>
            <a:ext cx="3074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lgerian" panose="04020705040A02060702" pitchFamily="82" charset="0"/>
              </a:rPr>
              <a:t>booking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506319-E66C-A2F8-5246-3831591775C7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66951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F4000C-03D1-2235-79E2-0F2165D30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4" y="837498"/>
            <a:ext cx="4223584" cy="5859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3BEA7-833A-2B5A-0D40-83D7C86F6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881" y="1865880"/>
            <a:ext cx="7617785" cy="357569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9FFFDB-072D-2B42-ED43-0369605ED456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021901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6EF16-2B82-7602-F6D9-B9DA780901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5FF39-4951-9639-6812-35F14CAA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F3B8B-3081-FFAF-7EB4-33E76537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5788"/>
            <a:ext cx="12192000" cy="604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F83167-41E3-839D-5D67-20FF0A302BDA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EA33E2-C0B9-EBC3-EBC7-7282B44F3BC2}"/>
              </a:ext>
            </a:extLst>
          </p:cNvPr>
          <p:cNvSpPr txBox="1"/>
          <p:nvPr/>
        </p:nvSpPr>
        <p:spPr>
          <a:xfrm>
            <a:off x="4110004" y="136709"/>
            <a:ext cx="3971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lgerian" panose="04020705040A02060702" pitchFamily="82" charset="0"/>
              </a:rPr>
              <a:t>Upcoming events</a:t>
            </a:r>
          </a:p>
        </p:txBody>
      </p:sp>
    </p:spTree>
    <p:extLst>
      <p:ext uri="{BB962C8B-B14F-4D97-AF65-F5344CB8AC3E}">
        <p14:creationId xmlns:p14="http://schemas.microsoft.com/office/powerpoint/2010/main" val="2042764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4D96E-3C9E-9004-D371-4E76A0D903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817C7-F8FB-5922-5437-E8F0143D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C6F1D-E9FE-BADE-72F5-4795EC6B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3" y="732677"/>
            <a:ext cx="12192313" cy="6156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67A730-5216-F2AA-59E1-E98294367941}"/>
              </a:ext>
            </a:extLst>
          </p:cNvPr>
          <p:cNvSpPr txBox="1"/>
          <p:nvPr/>
        </p:nvSpPr>
        <p:spPr>
          <a:xfrm>
            <a:off x="4249271" y="55826"/>
            <a:ext cx="4598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lgerian" panose="04020705040A02060702" pitchFamily="82" charset="0"/>
              </a:rPr>
              <a:t>Payments details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5A71F6-8145-0805-EBC1-CCDFC05E955B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41746084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28D3-9583-14E7-9D21-63F28340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46" y="-331742"/>
            <a:ext cx="10364451" cy="1596177"/>
          </a:xfrm>
        </p:spPr>
        <p:txBody>
          <a:bodyPr/>
          <a:lstStyle/>
          <a:p>
            <a:r>
              <a:rPr lang="en-US" smtClean="0">
                <a:solidFill>
                  <a:srgbClr val="FF0000"/>
                </a:solidFill>
                <a:latin typeface="Algerian" panose="04020705040A02060702" pitchFamily="82" charset="0"/>
              </a:rPr>
              <a:t>Further </a:t>
            </a:r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6218-63A1-2A71-58A3-879E5A11D8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867" y="1667846"/>
            <a:ext cx="5460133" cy="4858460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3200" b="1" i="0" cap="none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In our </a:t>
            </a:r>
            <a:r>
              <a:rPr lang="en-US" sz="3200" b="1" i="0" cap="none" dirty="0">
                <a:solidFill>
                  <a:srgbClr val="0070C0"/>
                </a:solidFill>
                <a:effectLst/>
                <a:latin typeface="Segoe UI Historic" panose="020B0502040204020203" pitchFamily="34" charset="0"/>
              </a:rPr>
              <a:t>future plans</a:t>
            </a:r>
            <a:r>
              <a:rPr lang="en-US" sz="3200" b="1" i="0" cap="none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, we </a:t>
            </a:r>
            <a:r>
              <a:rPr lang="en-US" sz="3200" b="1" i="0" cap="none" dirty="0">
                <a:solidFill>
                  <a:srgbClr val="C00000"/>
                </a:solidFill>
                <a:effectLst/>
                <a:latin typeface="Segoe UI Historic" panose="020B0502040204020203" pitchFamily="34" charset="0"/>
              </a:rPr>
              <a:t>aspire to expand our project's</a:t>
            </a:r>
            <a:r>
              <a:rPr lang="en-US" sz="3200" b="1" i="0" cap="none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scope beyond event booking. We aim to </a:t>
            </a:r>
            <a:r>
              <a:rPr lang="en-US" sz="3200" b="1" i="0" cap="none" dirty="0">
                <a:solidFill>
                  <a:schemeClr val="accent6">
                    <a:lumMod val="50000"/>
                  </a:schemeClr>
                </a:solidFill>
                <a:effectLst/>
                <a:latin typeface="Segoe UI Historic" panose="020B0502040204020203" pitchFamily="34" charset="0"/>
              </a:rPr>
              <a:t>empower small organizers</a:t>
            </a:r>
            <a:r>
              <a:rPr lang="en-US" sz="3200" b="1" i="0" cap="none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by providing a platform that enables them to efficiently plan and manage their events.</a:t>
            </a:r>
            <a:endParaRPr lang="en-US" sz="3200" b="1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BC34D8-5156-C735-3F5D-959AA743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45</a:t>
            </a:fld>
            <a:endParaRPr lang="en-US"/>
          </a:p>
        </p:txBody>
      </p:sp>
      <p:pic>
        <p:nvPicPr>
          <p:cNvPr id="1028" name="Picture 4" descr="Free photo operation process performance development icon">
            <a:extLst>
              <a:ext uri="{FF2B5EF4-FFF2-40B4-BE49-F238E27FC236}">
                <a16:creationId xmlns:a16="http://schemas.microsoft.com/office/drawing/2014/main" id="{52F82A8A-10BB-C3A3-DE09-5D93A0D9F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0" y="1732354"/>
            <a:ext cx="5455584" cy="472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C111A7-2C8D-CE71-5D19-9DFF8F1D0A54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45</a:t>
            </a:r>
          </a:p>
        </p:txBody>
      </p:sp>
    </p:spTree>
    <p:extLst>
      <p:ext uri="{BB962C8B-B14F-4D97-AF65-F5344CB8AC3E}">
        <p14:creationId xmlns:p14="http://schemas.microsoft.com/office/powerpoint/2010/main" val="3579032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>
            <a:spLocks noGrp="1"/>
          </p:cNvSpPr>
          <p:nvPr>
            <p:ph type="body" idx="2"/>
          </p:nvPr>
        </p:nvSpPr>
        <p:spPr>
          <a:xfrm>
            <a:off x="6096001" y="965600"/>
            <a:ext cx="609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endParaRPr dirty="0">
              <a:solidFill>
                <a:schemeClr val="tx1"/>
              </a:solidFill>
            </a:endParaRPr>
          </a:p>
        </p:txBody>
      </p:sp>
      <p:sp>
        <p:nvSpPr>
          <p:cNvPr id="116" name="Google Shape;116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US"/>
              <a:pPr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66A9-85A5-6BDD-7C7D-F2A85BD6AB00}"/>
              </a:ext>
            </a:extLst>
          </p:cNvPr>
          <p:cNvSpPr txBox="1"/>
          <p:nvPr/>
        </p:nvSpPr>
        <p:spPr>
          <a:xfrm>
            <a:off x="581025" y="2253143"/>
            <a:ext cx="4607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Algerian" panose="04020705040A02060702" pitchFamily="82" charset="0"/>
              </a:rPr>
              <a:t>Source of Inspiration</a:t>
            </a:r>
          </a:p>
        </p:txBody>
      </p:sp>
      <p:pic>
        <p:nvPicPr>
          <p:cNvPr id="3" name="Picture 2" descr="Jagannath University - Wikipedia">
            <a:extLst>
              <a:ext uri="{FF2B5EF4-FFF2-40B4-BE49-F238E27FC236}">
                <a16:creationId xmlns:a16="http://schemas.microsoft.com/office/drawing/2014/main" id="{55ABC3E1-5A63-1597-9DB0-4C875A19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8217" cy="86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5B12DC-3A34-DF98-4B6D-E25C597D3EE0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5</a:t>
            </a: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DE5385AE-2799-155F-AE28-FA3082C5C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111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0" name="Rectangle 20">
            <a:extLst>
              <a:ext uri="{FF2B5EF4-FFF2-40B4-BE49-F238E27FC236}">
                <a16:creationId xmlns:a16="http://schemas.microsoft.com/office/drawing/2014/main" id="{244FE8BA-8D40-E167-977B-16EAF3C2D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082"/>
            <a:ext cx="18473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1">
            <a:extLst>
              <a:ext uri="{FF2B5EF4-FFF2-40B4-BE49-F238E27FC236}">
                <a16:creationId xmlns:a16="http://schemas.microsoft.com/office/drawing/2014/main" id="{FCD69371-86DD-AA0D-95D0-B8B9AA9E8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1" y="1443841"/>
            <a:ext cx="59436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As beginners, we were motivated to learn everything about web development: from its real-world uses to the tools available. Our goal is to become skilled at crafting appealing websites and applications that work well and captivate users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       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24">
            <a:extLst>
              <a:ext uri="{FF2B5EF4-FFF2-40B4-BE49-F238E27FC236}">
                <a16:creationId xmlns:a16="http://schemas.microsoft.com/office/drawing/2014/main" id="{E101441D-6CD4-0F30-9090-E039885B8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4" name="Rectangle 25">
            <a:extLst>
              <a:ext uri="{FF2B5EF4-FFF2-40B4-BE49-F238E27FC236}">
                <a16:creationId xmlns:a16="http://schemas.microsoft.com/office/drawing/2014/main" id="{7F536379-78D7-89A3-BDC8-4364A379D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147682"/>
            <a:ext cx="184731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/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0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>
            <a:spLocks noGrp="1"/>
          </p:cNvSpPr>
          <p:nvPr>
            <p:ph type="body" idx="2"/>
          </p:nvPr>
        </p:nvSpPr>
        <p:spPr>
          <a:xfrm>
            <a:off x="6096001" y="965600"/>
            <a:ext cx="609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-US" b="1" i="0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 End:</a:t>
            </a:r>
            <a:r>
              <a:rPr lang="en-US" b="1" i="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i="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</a:t>
            </a:r>
            <a:r>
              <a:rPr lang="en-US" b="1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 End:</a:t>
            </a:r>
            <a:r>
              <a:rPr lang="en-US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PHP, MySQL</a:t>
            </a:r>
            <a:endParaRPr dirty="0"/>
          </a:p>
          <a:p>
            <a:r>
              <a:rPr lang="en-US" b="1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Server:</a:t>
            </a:r>
            <a:r>
              <a:rPr lang="en-US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XAMPP for Localhost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-US" b="1" i="0" u="sng" strike="noStrik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Operating System:</a:t>
            </a:r>
            <a:r>
              <a:rPr lang="en-US" b="1" i="0" strike="noStrik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10 </a:t>
            </a:r>
            <a:endParaRPr dirty="0"/>
          </a:p>
          <a:p>
            <a:r>
              <a:rPr lang="en-US" b="1" i="0" u="sng" strike="noStrik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Browser:</a:t>
            </a:r>
            <a:r>
              <a:rPr lang="en-US" b="1" i="0" strike="noStrik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Chrome / Microsoft Edge / Firefox Web Browser</a:t>
            </a:r>
            <a:endParaRPr dirty="0"/>
          </a:p>
          <a:p>
            <a:r>
              <a:rPr lang="en-US" b="1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Mail Server:</a:t>
            </a:r>
            <a:r>
              <a:rPr lang="en-US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gmail</a:t>
            </a:r>
            <a:endParaRPr dirty="0">
              <a:solidFill>
                <a:schemeClr val="tx1"/>
              </a:solidFill>
            </a:endParaRPr>
          </a:p>
          <a:p>
            <a:r>
              <a:rPr lang="en-US" b="1" u="sng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 Gateway:</a:t>
            </a:r>
            <a:r>
              <a:rPr lang="en-US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SSLCOMMERZ</a:t>
            </a:r>
          </a:p>
          <a:p>
            <a:r>
              <a:rPr lang="en-US" b="1" u="sng" dirty="0">
                <a:solidFill>
                  <a:schemeClr val="bg1"/>
                </a:solidFill>
                <a:latin typeface="Times New Roman"/>
                <a:cs typeface="Times New Roman"/>
                <a:sym typeface="Times New Roman"/>
              </a:rPr>
              <a:t>Payment script: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php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-</a:t>
            </a:r>
            <a:r>
              <a:rPr lang="en-US" b="1" u="sng" dirty="0">
                <a:solidFill>
                  <a:schemeClr val="bg1"/>
                </a:solidFill>
                <a:latin typeface="Times New Roman"/>
                <a:cs typeface="Times New Roman"/>
                <a:sym typeface="Times New Roman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tcpdf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  <a:sym typeface="Times New Roman"/>
            </a:endParaRPr>
          </a:p>
          <a:p>
            <a:r>
              <a:rPr lang="en-US" b="1" u="sng" dirty="0">
                <a:solidFill>
                  <a:schemeClr val="bg1"/>
                </a:solidFill>
                <a:latin typeface="Times New Roman"/>
                <a:cs typeface="Times New Roman"/>
                <a:sym typeface="Times New Roman"/>
              </a:rPr>
              <a:t>Rating:  </a:t>
            </a:r>
            <a:r>
              <a:rPr lang="en-US" dirty="0" err="1">
                <a:solidFill>
                  <a:schemeClr val="tx1"/>
                </a:solidFill>
                <a:latin typeface="Times New Roman"/>
                <a:cs typeface="Times New Roman"/>
                <a:sym typeface="Times New Roman"/>
              </a:rPr>
              <a:t>ajex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6" name="Google Shape;116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D66A9-85A5-6BDD-7C7D-F2A85BD6AB00}"/>
              </a:ext>
            </a:extLst>
          </p:cNvPr>
          <p:cNvSpPr txBox="1"/>
          <p:nvPr/>
        </p:nvSpPr>
        <p:spPr>
          <a:xfrm>
            <a:off x="699247" y="2705725"/>
            <a:ext cx="4607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00000"/>
                </a:solidFill>
                <a:latin typeface="Algerian" panose="04020705040A02060702" pitchFamily="82" charset="0"/>
              </a:rPr>
              <a:t>USED TOOLS AND FRAMEWORKS</a:t>
            </a:r>
          </a:p>
        </p:txBody>
      </p:sp>
      <p:pic>
        <p:nvPicPr>
          <p:cNvPr id="3" name="Picture 2" descr="Jagannath University - Wikipedia">
            <a:extLst>
              <a:ext uri="{FF2B5EF4-FFF2-40B4-BE49-F238E27FC236}">
                <a16:creationId xmlns:a16="http://schemas.microsoft.com/office/drawing/2014/main" id="{F6E0B183-5C0D-02C6-AB44-338E6DD38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8217" cy="86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5BBD4-973C-5111-0182-0EA2D53128A8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264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1;p8">
            <a:extLst>
              <a:ext uri="{FF2B5EF4-FFF2-40B4-BE49-F238E27FC236}">
                <a16:creationId xmlns:a16="http://schemas.microsoft.com/office/drawing/2014/main" id="{C79A3E71-2E86-64CC-6BD8-6029D62F3228}"/>
              </a:ext>
            </a:extLst>
          </p:cNvPr>
          <p:cNvSpPr/>
          <p:nvPr/>
        </p:nvSpPr>
        <p:spPr>
          <a:xfrm>
            <a:off x="-17930" y="0"/>
            <a:ext cx="12209929" cy="2491974"/>
          </a:xfrm>
          <a:prstGeom prst="rect">
            <a:avLst/>
          </a:prstGeom>
          <a:solidFill>
            <a:schemeClr val="dk1"/>
          </a:solidFill>
          <a:ln>
            <a:solidFill>
              <a:srgbClr val="0070C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8"/>
          <p:cNvGrpSpPr/>
          <p:nvPr/>
        </p:nvGrpSpPr>
        <p:grpSpPr>
          <a:xfrm>
            <a:off x="1033582" y="1695662"/>
            <a:ext cx="2192433" cy="2192400"/>
            <a:chOff x="431475" y="1351550"/>
            <a:chExt cx="1644325" cy="1644300"/>
          </a:xfrm>
        </p:grpSpPr>
        <p:sp>
          <p:nvSpPr>
            <p:cNvPr id="124" name="Google Shape;124;p8"/>
            <p:cNvSpPr/>
            <p:nvPr/>
          </p:nvSpPr>
          <p:spPr>
            <a:xfrm>
              <a:off x="431500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" name="Google Shape;125;p8" descr="Cartoonish illustration of a woman with purple hair"/>
            <p:cNvPicPr preferRelativeResize="0"/>
            <p:nvPr/>
          </p:nvPicPr>
          <p:blipFill rotWithShape="1">
            <a:blip r:embed="rId3">
              <a:alphaModFix/>
            </a:blip>
            <a:srcRect l="-6205" t="-12421" r="-6215"/>
            <a:stretch/>
          </p:blipFill>
          <p:spPr>
            <a:xfrm>
              <a:off x="431475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8"/>
          <p:cNvSpPr txBox="1">
            <a:spLocks noGrp="1"/>
          </p:cNvSpPr>
          <p:nvPr>
            <p:ph type="body" idx="4294967295"/>
          </p:nvPr>
        </p:nvSpPr>
        <p:spPr>
          <a:xfrm>
            <a:off x="1689011" y="3766408"/>
            <a:ext cx="2903200" cy="4994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sz="1867" b="1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</a:t>
            </a:r>
            <a:endParaRPr sz="1867" b="1" dirty="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8"/>
          <p:cNvSpPr txBox="1">
            <a:spLocks noGrp="1"/>
          </p:cNvSpPr>
          <p:nvPr>
            <p:ph type="body" idx="4294967295"/>
          </p:nvPr>
        </p:nvSpPr>
        <p:spPr>
          <a:xfrm>
            <a:off x="496282" y="4358025"/>
            <a:ext cx="5008047" cy="25155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log in with a unique user id and email</a:t>
            </a:r>
          </a:p>
          <a:p>
            <a:pPr marL="609585" indent="-457189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check all kinds of event facilities</a:t>
            </a:r>
            <a:endParaRPr dirty="0"/>
          </a:p>
          <a:p>
            <a:pPr marL="609585" indent="-457189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reserve EVENT </a:t>
            </a:r>
          </a:p>
          <a:p>
            <a:pPr marL="609585" indent="-457189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 information about the EVENT and can give feedback about the event</a:t>
            </a:r>
          </a:p>
          <a:p>
            <a:pPr marL="609585" indent="-457189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Char char="•"/>
            </a:pPr>
            <a:endParaRPr dirty="0"/>
          </a:p>
        </p:txBody>
      </p:sp>
      <p:grpSp>
        <p:nvGrpSpPr>
          <p:cNvPr id="128" name="Google Shape;128;p8"/>
          <p:cNvGrpSpPr/>
          <p:nvPr/>
        </p:nvGrpSpPr>
        <p:grpSpPr>
          <a:xfrm>
            <a:off x="8759840" y="1666193"/>
            <a:ext cx="2192416" cy="2192400"/>
            <a:chOff x="4867413" y="1351550"/>
            <a:chExt cx="1644312" cy="1644300"/>
          </a:xfrm>
        </p:grpSpPr>
        <p:sp>
          <p:nvSpPr>
            <p:cNvPr id="129" name="Google Shape;129;p8"/>
            <p:cNvSpPr/>
            <p:nvPr/>
          </p:nvSpPr>
          <p:spPr>
            <a:xfrm>
              <a:off x="4867413" y="1351550"/>
              <a:ext cx="1644300" cy="1644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" name="Google Shape;130;p8" descr="Cartoonish illustration of a woman with orange hair"/>
            <p:cNvPicPr preferRelativeResize="0"/>
            <p:nvPr/>
          </p:nvPicPr>
          <p:blipFill rotWithShape="1">
            <a:blip r:embed="rId4">
              <a:alphaModFix/>
            </a:blip>
            <a:srcRect l="-4969" t="-9938" r="-4969"/>
            <a:stretch/>
          </p:blipFill>
          <p:spPr>
            <a:xfrm>
              <a:off x="4867425" y="1351550"/>
              <a:ext cx="1644300" cy="1644300"/>
            </a:xfrm>
            <a:prstGeom prst="ellipse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8"/>
          <p:cNvSpPr txBox="1">
            <a:spLocks noGrp="1"/>
          </p:cNvSpPr>
          <p:nvPr>
            <p:ph type="body" idx="4294967295"/>
          </p:nvPr>
        </p:nvSpPr>
        <p:spPr>
          <a:xfrm>
            <a:off x="8125883" y="3766408"/>
            <a:ext cx="3053424" cy="58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US" sz="1867" b="1" dirty="0">
                <a:solidFill>
                  <a:schemeClr val="accent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Admin/Management</a:t>
            </a:r>
            <a:endParaRPr sz="1867" b="1" dirty="0">
              <a:solidFill>
                <a:schemeClr val="accent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8"/>
          <p:cNvSpPr txBox="1">
            <a:spLocks noGrp="1"/>
          </p:cNvSpPr>
          <p:nvPr>
            <p:ph type="body" idx="4294967295"/>
          </p:nvPr>
        </p:nvSpPr>
        <p:spPr>
          <a:xfrm>
            <a:off x="7333131" y="4348008"/>
            <a:ext cx="4638928" cy="23944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09585" indent="-457189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details of the EVENT</a:t>
            </a:r>
          </a:p>
          <a:p>
            <a:pPr marL="609585" indent="-457189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CAN UPDATE THE UPCOMING PROGRAMME</a:t>
            </a:r>
            <a:endParaRPr dirty="0"/>
          </a:p>
          <a:p>
            <a:pPr marL="609585" indent="-457189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customers</a:t>
            </a:r>
          </a:p>
          <a:p>
            <a:pPr marL="609585" indent="-457189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Can Add more facilities</a:t>
            </a:r>
          </a:p>
          <a:p>
            <a:pPr marL="609585" indent="-457189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Char char="•"/>
            </a:pPr>
            <a:r>
              <a:rPr lang="en-US" dirty="0">
                <a:sym typeface="Times New Roman"/>
              </a:rPr>
              <a:t>Can approve the booking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8"/>
          <p:cNvSpPr txBox="1"/>
          <p:nvPr/>
        </p:nvSpPr>
        <p:spPr>
          <a:xfrm>
            <a:off x="2759510" y="692639"/>
            <a:ext cx="6763176" cy="164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r>
              <a:rPr lang="en-US" sz="2667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is used by 2 types of  users:</a:t>
            </a:r>
            <a:endParaRPr sz="2667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SzPts val="2000"/>
            </a:pPr>
            <a:r>
              <a:rPr lang="en-US" sz="2667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1. Customer</a:t>
            </a:r>
          </a:p>
          <a:p>
            <a:pPr>
              <a:buClr>
                <a:srgbClr val="000000"/>
              </a:buClr>
              <a:buSzPts val="2000"/>
            </a:pPr>
            <a:r>
              <a:rPr lang="en-US" sz="2667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2. Administrators (Management of the event)</a:t>
            </a:r>
            <a:endParaRPr sz="24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sz="1867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>
              <a:buSzPts val="1000"/>
            </a:pPr>
            <a:fld id="{00000000-1234-1234-1234-123412341234}" type="slidenum">
              <a:rPr lang="en-US"/>
              <a:pPr>
                <a:buSzPts val="1000"/>
              </a:pPr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32F5FF-BC37-F5C5-1003-95406792926A}"/>
              </a:ext>
            </a:extLst>
          </p:cNvPr>
          <p:cNvSpPr txBox="1"/>
          <p:nvPr/>
        </p:nvSpPr>
        <p:spPr>
          <a:xfrm>
            <a:off x="1226357" y="46308"/>
            <a:ext cx="11835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</a:rPr>
              <a:t>Users of the event management system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A490E0-C92E-7DBF-320D-D9E4D427B90D}"/>
              </a:ext>
            </a:extLst>
          </p:cNvPr>
          <p:cNvCxnSpPr/>
          <p:nvPr/>
        </p:nvCxnSpPr>
        <p:spPr>
          <a:xfrm>
            <a:off x="6293224" y="3729318"/>
            <a:ext cx="0" cy="30131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Jagannath University - Wikipedia">
            <a:extLst>
              <a:ext uri="{FF2B5EF4-FFF2-40B4-BE49-F238E27FC236}">
                <a16:creationId xmlns:a16="http://schemas.microsoft.com/office/drawing/2014/main" id="{F528767B-209C-F563-1F00-E716EA111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8217" cy="86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D32749-8E1D-194E-75D2-3466556F0914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C092-7584-A587-9300-37DE3FDB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188" y="152352"/>
            <a:ext cx="9314954" cy="128200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</a:rPr>
              <a:t>ADVANTAGES OF EVENT MANAGEMENT SYSTEM</a:t>
            </a:r>
            <a:br>
              <a:rPr lang="en-US" sz="3600" dirty="0">
                <a:solidFill>
                  <a:srgbClr val="C00000"/>
                </a:solidFill>
                <a:latin typeface="Algerian" panose="04020705040A02060702" pitchFamily="82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36DD-56C2-E40C-561C-0DF39F27F6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5868" y="1551304"/>
            <a:ext cx="4760885" cy="4051637"/>
          </a:xfrm>
        </p:spPr>
        <p:txBody>
          <a:bodyPr>
            <a:noAutofit/>
          </a:bodyPr>
          <a:lstStyle/>
          <a:p>
            <a:r>
              <a:rPr lang="en-US" sz="2400" b="1" i="0" dirty="0">
                <a:effectLst/>
                <a:latin typeface="Söhne"/>
              </a:rPr>
              <a:t>Efficient Planning</a:t>
            </a:r>
          </a:p>
          <a:p>
            <a:r>
              <a:rPr lang="en-US" sz="2400" b="1" i="0" dirty="0">
                <a:effectLst/>
                <a:latin typeface="Söhne"/>
              </a:rPr>
              <a:t>Online Registration</a:t>
            </a:r>
            <a:endParaRPr lang="en-US" sz="2400" b="1" dirty="0">
              <a:latin typeface="Söhne"/>
            </a:endParaRPr>
          </a:p>
          <a:p>
            <a:r>
              <a:rPr lang="en-US" sz="2400" b="1" i="0" dirty="0">
                <a:effectLst/>
                <a:latin typeface="Söhne"/>
              </a:rPr>
              <a:t>Centralized Information</a:t>
            </a:r>
          </a:p>
          <a:p>
            <a:r>
              <a:rPr lang="en-US" sz="2400" b="1" i="0" dirty="0">
                <a:effectLst/>
                <a:latin typeface="Söhne"/>
              </a:rPr>
              <a:t>Automated Communication</a:t>
            </a:r>
            <a:endParaRPr lang="en-US" sz="2400" b="1" dirty="0">
              <a:latin typeface="Söhne"/>
            </a:endParaRPr>
          </a:p>
          <a:p>
            <a:r>
              <a:rPr lang="en-US" sz="2400" b="1" i="0" dirty="0">
                <a:effectLst/>
                <a:latin typeface="Söhne"/>
              </a:rPr>
              <a:t>Convenient Payment Processing</a:t>
            </a:r>
          </a:p>
          <a:p>
            <a:r>
              <a:rPr lang="en-US" sz="2400" b="1" dirty="0">
                <a:latin typeface="Söhne"/>
              </a:rPr>
              <a:t>Less time consuming</a:t>
            </a:r>
            <a:endParaRPr lang="en-US" sz="2400" b="1" i="0" dirty="0">
              <a:effectLst/>
              <a:latin typeface="Söhne"/>
            </a:endParaRPr>
          </a:p>
          <a:p>
            <a:r>
              <a:rPr lang="en-US" sz="2400" b="1" i="0" dirty="0">
                <a:effectLst/>
                <a:latin typeface="Söhne"/>
              </a:rPr>
              <a:t>Feedback Collection</a:t>
            </a:r>
          </a:p>
          <a:p>
            <a:r>
              <a:rPr lang="en-US" sz="2400" b="1" i="0" dirty="0">
                <a:effectLst/>
                <a:latin typeface="Söhne"/>
              </a:rPr>
              <a:t>Reduced Workload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1DE3E-AA6D-5B15-67A7-71F9A611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8</a:t>
            </a:fld>
            <a:endParaRPr lang="en-US"/>
          </a:p>
        </p:txBody>
      </p:sp>
      <p:pic>
        <p:nvPicPr>
          <p:cNvPr id="4098" name="Picture 2" descr="What Is Event Management Software? Analysis of Features, Pricing, Types and  Benefits - Financesonline.com">
            <a:extLst>
              <a:ext uri="{FF2B5EF4-FFF2-40B4-BE49-F238E27FC236}">
                <a16:creationId xmlns:a16="http://schemas.microsoft.com/office/drawing/2014/main" id="{83DCB7C8-9614-C10D-7A08-56F1FA7BE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53" y="1326777"/>
            <a:ext cx="6032687" cy="492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Jagannath University - Wikipedia">
            <a:extLst>
              <a:ext uri="{FF2B5EF4-FFF2-40B4-BE49-F238E27FC236}">
                <a16:creationId xmlns:a16="http://schemas.microsoft.com/office/drawing/2014/main" id="{62538F82-A88B-3C23-82F3-42485143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68217" cy="86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EF5293-1A6F-F5CB-ED66-9DD869EA32FD}"/>
              </a:ext>
            </a:extLst>
          </p:cNvPr>
          <p:cNvSpPr/>
          <p:nvPr/>
        </p:nvSpPr>
        <p:spPr>
          <a:xfrm>
            <a:off x="11495314" y="6241217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9860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3782B-76AA-6665-EC5E-61458FB047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E4DF5-D2FD-1DC7-3DCA-0388E2A6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9B9F-00E3-4451-B902-46AA7C87453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3F5E1-DCB2-218C-0685-48D61E057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4" y="768536"/>
            <a:ext cx="12191999" cy="61253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12AE65-75F8-F144-0EB7-8593CC7B4025}"/>
              </a:ext>
            </a:extLst>
          </p:cNvPr>
          <p:cNvSpPr txBox="1"/>
          <p:nvPr/>
        </p:nvSpPr>
        <p:spPr>
          <a:xfrm>
            <a:off x="4531346" y="86345"/>
            <a:ext cx="3128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lgerian" panose="04020705040A02060702" pitchFamily="82" charset="0"/>
              </a:rPr>
              <a:t>ER Diagram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A4E849-A61C-F2FA-37D0-41473E63D22E}"/>
              </a:ext>
            </a:extLst>
          </p:cNvPr>
          <p:cNvSpPr/>
          <p:nvPr/>
        </p:nvSpPr>
        <p:spPr>
          <a:xfrm>
            <a:off x="11558066" y="6320118"/>
            <a:ext cx="526503" cy="4387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9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A4C9E5-9898-0071-34EF-E42236DE1E27}"/>
              </a:ext>
            </a:extLst>
          </p:cNvPr>
          <p:cNvCxnSpPr/>
          <p:nvPr/>
        </p:nvCxnSpPr>
        <p:spPr>
          <a:xfrm>
            <a:off x="7875180" y="1541930"/>
            <a:ext cx="43030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22219F-27EF-AE6C-7684-37124AE39074}"/>
              </a:ext>
            </a:extLst>
          </p:cNvPr>
          <p:cNvCxnSpPr>
            <a:cxnSpLocks/>
          </p:cNvCxnSpPr>
          <p:nvPr/>
        </p:nvCxnSpPr>
        <p:spPr>
          <a:xfrm>
            <a:off x="913774" y="5325036"/>
            <a:ext cx="28749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2670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1608</TotalTime>
  <Words>540</Words>
  <Application>Microsoft Office PowerPoint</Application>
  <PresentationFormat>Widescreen</PresentationFormat>
  <Paragraphs>193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Algerian</vt:lpstr>
      <vt:lpstr>Arial</vt:lpstr>
      <vt:lpstr>Calibri</vt:lpstr>
      <vt:lpstr>inherit</vt:lpstr>
      <vt:lpstr>Open Sans</vt:lpstr>
      <vt:lpstr>Segoe UI Historic</vt:lpstr>
      <vt:lpstr>Söhne</vt:lpstr>
      <vt:lpstr>Times New Roman</vt:lpstr>
      <vt:lpstr>Tw Cen MT</vt:lpstr>
      <vt:lpstr>ui-sans-serif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EVENT MANAGEMENT SYSTEM </vt:lpstr>
      <vt:lpstr>PowerPoint Presentation</vt:lpstr>
      <vt:lpstr>PowerPoint Presentation</vt:lpstr>
      <vt:lpstr>SERVICE</vt:lpstr>
      <vt:lpstr>ABOUT</vt:lpstr>
      <vt:lpstr>PowerPoint Presentation</vt:lpstr>
      <vt:lpstr>CLIENT’S REVIEW</vt:lpstr>
      <vt:lpstr>PowerPoint Presentation</vt:lpstr>
      <vt:lpstr>PowerPoint Presentation</vt:lpstr>
      <vt:lpstr>PowerPoint Presentation</vt:lpstr>
      <vt:lpstr>UPDATE PROFILE</vt:lpstr>
      <vt:lpstr>PowerPoint Presentation</vt:lpstr>
      <vt:lpstr>NEW EVENTS</vt:lpstr>
      <vt:lpstr>CLIENT’S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Fahim Hasan</dc:creator>
  <cp:lastModifiedBy>Abu Kaisar</cp:lastModifiedBy>
  <cp:revision>19</cp:revision>
  <dcterms:created xsi:type="dcterms:W3CDTF">2023-08-17T18:58:01Z</dcterms:created>
  <dcterms:modified xsi:type="dcterms:W3CDTF">2023-10-21T18:00:00Z</dcterms:modified>
</cp:coreProperties>
</file>